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60" r:id="rId4"/>
    <p:sldId id="293" r:id="rId5"/>
    <p:sldId id="294" r:id="rId6"/>
    <p:sldId id="266" r:id="rId7"/>
    <p:sldId id="258" r:id="rId8"/>
    <p:sldId id="261" r:id="rId9"/>
    <p:sldId id="292" r:id="rId10"/>
    <p:sldId id="284" r:id="rId11"/>
    <p:sldId id="289" r:id="rId12"/>
    <p:sldId id="291" r:id="rId13"/>
    <p:sldId id="302" r:id="rId14"/>
    <p:sldId id="303" r:id="rId15"/>
    <p:sldId id="262" r:id="rId16"/>
    <p:sldId id="264" r:id="rId17"/>
    <p:sldId id="274" r:id="rId18"/>
    <p:sldId id="259" r:id="rId19"/>
    <p:sldId id="268" r:id="rId20"/>
    <p:sldId id="269" r:id="rId21"/>
    <p:sldId id="270" r:id="rId22"/>
    <p:sldId id="295" r:id="rId23"/>
    <p:sldId id="275" r:id="rId24"/>
    <p:sldId id="272" r:id="rId25"/>
    <p:sldId id="282" r:id="rId26"/>
    <p:sldId id="283" r:id="rId27"/>
    <p:sldId id="286" r:id="rId28"/>
    <p:sldId id="290" r:id="rId29"/>
    <p:sldId id="296" r:id="rId30"/>
    <p:sldId id="297" r:id="rId31"/>
    <p:sldId id="298" r:id="rId32"/>
    <p:sldId id="299" r:id="rId33"/>
    <p:sldId id="300" r:id="rId34"/>
    <p:sldId id="301" r:id="rId35"/>
    <p:sldId id="288" r:id="rId36"/>
    <p:sldId id="28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800"/>
    <a:srgbClr val="FFFC00"/>
    <a:srgbClr val="2A34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97"/>
    <p:restoredTop sz="94674"/>
  </p:normalViewPr>
  <p:slideViewPr>
    <p:cSldViewPr snapToGrid="0" snapToObjects="1">
      <p:cViewPr varScale="1">
        <p:scale>
          <a:sx n="123" d="100"/>
          <a:sy n="123" d="100"/>
        </p:scale>
        <p:origin x="2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19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736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954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23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10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74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77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08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14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486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54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4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0CB1C-D980-1941-8F63-A705E96429BE}" type="datetimeFigureOut">
              <a:rPr kumimoji="1" lang="zh-CN" altLang="en-US" smtClean="0"/>
              <a:t>2017/9/22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8B55E-400A-454D-BDC7-CA801E1DA8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11633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126657" y="2792626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陆陆畅一周岁总结及展望</a:t>
            </a:r>
            <a:endParaRPr kumimoji="1" lang="zh-CN" altLang="en-US" sz="5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65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381" y="2572464"/>
            <a:ext cx="6784258" cy="35970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83" y="1518938"/>
            <a:ext cx="2226533" cy="47798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6552" y="657544"/>
            <a:ext cx="498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运维监控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302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170" y="1047449"/>
            <a:ext cx="3458307" cy="5591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78" y="1090959"/>
            <a:ext cx="3431726" cy="5548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291" y="1090959"/>
            <a:ext cx="3469453" cy="5570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90" y="3495501"/>
            <a:ext cx="4274574" cy="30152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76552" y="657544"/>
            <a:ext cx="498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大数据应用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81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320"/>
          <a:stretch/>
        </p:blipFill>
        <p:spPr>
          <a:xfrm>
            <a:off x="590070" y="1699295"/>
            <a:ext cx="6005420" cy="3503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4" y="3142445"/>
            <a:ext cx="7145423" cy="35331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6552" y="657544"/>
            <a:ext cx="498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大数据及实时展示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393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4158" y="1339402"/>
            <a:ext cx="6773615" cy="32507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78" y="2616886"/>
            <a:ext cx="6788103" cy="37661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76552" y="657544"/>
            <a:ext cx="498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大数据及实时展示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4959" y="5117231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60%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的会员具有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GIS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4959" y="5644356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共计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2180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万条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GIS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695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99" y="1068019"/>
            <a:ext cx="6621274" cy="33918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50" y="1174785"/>
            <a:ext cx="1991467" cy="3542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307" y="1357416"/>
            <a:ext cx="5669151" cy="28130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99" y="3707101"/>
            <a:ext cx="5963446" cy="299036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1833" y="5083443"/>
            <a:ext cx="3481167" cy="83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9" dirty="0">
                <a:latin typeface="Microsoft YaHei" charset="-122"/>
                <a:ea typeface="Microsoft YaHei" charset="-122"/>
                <a:cs typeface="Microsoft YaHei" charset="-122"/>
              </a:rPr>
              <a:t>新站开业，</a:t>
            </a:r>
            <a:r>
              <a:rPr lang="en-US" altLang="zh-CN" sz="2399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399" dirty="0">
                <a:latin typeface="Microsoft YaHei" charset="-122"/>
                <a:ea typeface="Microsoft YaHei" charset="-122"/>
                <a:cs typeface="Microsoft YaHei" charset="-122"/>
              </a:rPr>
              <a:t>天推广，新增会员</a:t>
            </a:r>
            <a:r>
              <a:rPr lang="en-US" altLang="zh-CN" sz="2399" dirty="0">
                <a:latin typeface="Microsoft YaHei" charset="-122"/>
                <a:ea typeface="Microsoft YaHei" charset="-122"/>
                <a:cs typeface="Microsoft YaHei" charset="-122"/>
              </a:rPr>
              <a:t>7900+</a:t>
            </a:r>
            <a:r>
              <a:rPr lang="zh-CN" altLang="en-US" sz="2399" dirty="0">
                <a:latin typeface="Microsoft YaHei" charset="-122"/>
                <a:ea typeface="Microsoft YaHei" charset="-122"/>
                <a:cs typeface="Microsoft YaHei" charset="-122"/>
              </a:rPr>
              <a:t>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76552" y="657544"/>
            <a:ext cx="4988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大数据及实时展示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81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20663" y="6350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自动支付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884" y="1451478"/>
            <a:ext cx="4401101" cy="33008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360" y="1152729"/>
            <a:ext cx="2558517" cy="4548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868" y="2578427"/>
            <a:ext cx="2330754" cy="41435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320" y="174680"/>
            <a:ext cx="4867494" cy="273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6288" y="58833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系统事故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457" y="1592839"/>
            <a:ext cx="506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2016-11-12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惠州双站开业前夕御景台机房断电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2418" y="1993771"/>
            <a:ext cx="442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2016-11-30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推软文系统崩溃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挂历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82416" y="2418354"/>
            <a:ext cx="493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2016-12-01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推软文系统崩溃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中奖查询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2417" y="2868585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2016-12-05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系统更新导致服务中断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82417" y="3318816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2016-12-08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系统更新导致服务中断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2707" y="3769047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2016-12-14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阿里云服务器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Down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2707" y="4219278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2016-12-24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御景台中粮断网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42707" y="4669509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2016-12-26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系统发布不当杀掉服务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2707" y="5119740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2016-12-24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御景台中粮断网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42707" y="5569971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2016-12-31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数据库中毒导致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42707" y="6020202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2017-01-03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路由器网络故障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66457" y="1145584"/>
            <a:ext cx="442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2016-11-01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实收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分钱勾兑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00808" y="1411968"/>
            <a:ext cx="442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2017-02-17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阿里云令牌服务到期未迁移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72059" y="1854110"/>
            <a:ext cx="5110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2017-02-27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鹏博士网络访问微信服务网络异常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72061" y="2230782"/>
            <a:ext cx="484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2017-02-28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机器打开网络打开异常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72061" y="2609304"/>
            <a:ext cx="4841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2017-03-08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缓存服务器交换内存不够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72060" y="3071485"/>
            <a:ext cx="562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2017-03-13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执行现金券数据修复导致数据库宕机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872060" y="3522780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2017-03-29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数据库死锁导致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72060" y="3974075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2017-04-17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公众号被微信封号持续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分钟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2060" y="4389078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2017-06-01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路由器断网服务未拆离服务中断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872060" y="4869206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2017-09-08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MySQL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数据库连接过载，自行恢复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72060" y="5349335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2017-09-11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操作数据库导致系统异常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872060" y="5877702"/>
            <a:ext cx="519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2017-09-15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 内网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VPN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服务异常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5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516" y="4465540"/>
            <a:ext cx="1366816" cy="7497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906" y="1641196"/>
            <a:ext cx="986806" cy="7183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1516" y="3054394"/>
            <a:ext cx="511793" cy="730058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1425040" y="2636322"/>
            <a:ext cx="8412512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893148" y="173875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离职（辞退）：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15930" y="3073730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试用期离职（辞退）：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538738" y="4083132"/>
            <a:ext cx="8412512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29439" y="451169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新进：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906" y="5653162"/>
            <a:ext cx="327149" cy="74979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29439" y="575662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借调：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7320" y="4512769"/>
            <a:ext cx="596901" cy="749796"/>
          </a:xfrm>
          <a:prstGeom prst="rect">
            <a:avLst/>
          </a:prstGeom>
        </p:spPr>
      </p:pic>
      <p:cxnSp>
        <p:nvCxnSpPr>
          <p:cNvPr id="19" name="直线连接符 18"/>
          <p:cNvCxnSpPr/>
          <p:nvPr/>
        </p:nvCxnSpPr>
        <p:spPr>
          <a:xfrm>
            <a:off x="1672132" y="5446815"/>
            <a:ext cx="8412512" cy="0"/>
          </a:xfrm>
          <a:prstGeom prst="line">
            <a:avLst/>
          </a:prstGeom>
          <a:ln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44962" y="409334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56288" y="58833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人员变动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72714" y="60182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运维支持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4830" y="486577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开发含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名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728085" y="48876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产品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1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6477" y="1680274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产品蓝图和技术架构没有全面、持续、迭代的框架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477" y="3012680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阶段目标感不强，与前线需求对接不够，迭代应变不够主动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6477" y="2346477"/>
            <a:ext cx="7879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产品管理机制没有建立，产品立项、开发、营运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衔接不够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76477" y="3696694"/>
            <a:ext cx="11880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产品职责定位不清析，参与度不够，技术管理不规范，需求理解及实现路径粒度比较粗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6477" y="5677492"/>
            <a:ext cx="9236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系运架构及保障机制尚未满足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7X24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不间断及服务应急降级营运需求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962" y="409334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56288" y="58833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总结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6477" y="5011289"/>
            <a:ext cx="8186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产品营运交付框架未建立、技术人员过多参与产品营运支持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6965" y="4362897"/>
            <a:ext cx="106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交付的质量比较低及工期拖延现象比较普遍，用户体验和产品可用性有待提升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15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3140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行业机会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27239" y="2861638"/>
            <a:ext cx="904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微信支付、支付宝升级支付体验，分别推出自动支付、空付（无感）概念并强势推进。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1733844" y="3541120"/>
            <a:ext cx="8407615" cy="930682"/>
            <a:chOff x="1674536" y="3075532"/>
            <a:chExt cx="8407615" cy="93068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30732" y="3075533"/>
              <a:ext cx="6151419" cy="93068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4536" y="3075532"/>
              <a:ext cx="2256196" cy="930681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396" y="1993456"/>
            <a:ext cx="1689100" cy="6477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509" y="1981484"/>
            <a:ext cx="2152708" cy="67164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027239" y="6247782"/>
            <a:ext cx="953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车到、喂车与对接油站由导流转向更紧密的经营合作，基于各触点的收集的数据作营销支持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739" y="4781951"/>
            <a:ext cx="4054068" cy="110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57435" y="641636"/>
            <a:ext cx="1445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业务支持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" y="2520778"/>
            <a:ext cx="5481595" cy="328895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312" y="2613255"/>
            <a:ext cx="5114504" cy="304613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25923" y="18039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会员增长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51146" y="18039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线上支付订单数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7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13140" y="65555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内部发展机会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0775" y="3138073"/>
            <a:ext cx="987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冠德能源科技公司成立及肩负冠德业务对外扩张</a:t>
            </a:r>
            <a:endParaRPr kumimoji="1" lang="zh-CN" altLang="en-US" sz="36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40775" y="2088665"/>
            <a:ext cx="6792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最好的民营品牌成油品零售企业</a:t>
            </a:r>
            <a:endParaRPr kumimoji="1" lang="zh-CN" altLang="en-US" sz="36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40775" y="5258791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</a:t>
            </a:r>
            <a:r>
              <a:rPr kumimoji="1" lang="zh-CN" altLang="en-US" sz="28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自主知识产权，线上线下一体化的营销系统支持</a:t>
            </a:r>
            <a:endParaRPr kumimoji="1" lang="zh-CN" altLang="en-US" sz="28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5199" y="420938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核心竞争力之一</a:t>
            </a:r>
            <a:endParaRPr kumimoji="1" lang="zh-CN" altLang="en-US" sz="3600" b="1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71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3763" y="6555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环境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481" y="2481944"/>
            <a:ext cx="880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油站禁用手机及油站划安全通道禁止停车（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借助科技提升效率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81" y="3128809"/>
            <a:ext cx="9725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客户构成在伴随中国互联网发展的年轻一代占比逐步加大（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体验至上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82481" y="1835079"/>
            <a:ext cx="9413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成品油价格市场化，民营油站价格优势变小（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需要其它竞争力弥补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8258" y="3775674"/>
            <a:ext cx="11572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商业智能向大数据环境下人工智能的应用日趋成熟（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数字突显价值，成效立竿见影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81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7518" y="2873827"/>
            <a:ext cx="1108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国内领先加油站互联网</a:t>
            </a:r>
            <a:r>
              <a:rPr kumimoji="1" lang="en-US" altLang="zh-CN" sz="5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5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服务提供商</a:t>
            </a:r>
            <a:endParaRPr kumimoji="1" lang="zh-CN" altLang="en-US" sz="5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1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6885" y="6555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定位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41570" y="2197382"/>
            <a:ext cx="8258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为成品油售销企业提供互联网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92165" y="3672552"/>
            <a:ext cx="12056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       提供在线化或私有化</a:t>
            </a:r>
            <a:r>
              <a:rPr kumimoji="1" lang="zh-CN" altLang="en-US" sz="28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产品组合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服务、提供</a:t>
            </a:r>
            <a:r>
              <a:rPr kumimoji="1" lang="zh-CN" altLang="en-US" sz="28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产品营运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或油站</a:t>
            </a:r>
            <a:r>
              <a:rPr kumimoji="1" lang="zh-CN" altLang="en-US" sz="28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营运支持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8708" y="4768102"/>
            <a:ext cx="110104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依托于技术为客户提供良好的体验，依托于大数据</a:t>
            </a:r>
            <a:r>
              <a:rPr kumimoji="1" lang="zh-CN" altLang="en-US" sz="2800" smtClean="0">
                <a:latin typeface="Microsoft YaHei" charset="-122"/>
                <a:ea typeface="Microsoft YaHei" charset="-122"/>
                <a:cs typeface="Microsoft YaHei" charset="-122"/>
              </a:rPr>
              <a:t>手段为油站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的经营提供智能工具及应用服务</a:t>
            </a:r>
            <a:endParaRPr kumimoji="1" lang="zh-CN" altLang="en-US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42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3763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产品价值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52550" y="1905123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提升油站的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支付结算及获取发票效率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52550" y="2661326"/>
            <a:ext cx="766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数字化、社会化会员管理、智能化营销和营运管理支持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52550" y="341752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提供异业合作资源对接，增强客户黏性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9804" y="4465122"/>
            <a:ext cx="1126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开源导流、体验至上、客户留存、客户激活、</a:t>
            </a:r>
            <a:r>
              <a:rPr kumimoji="1" lang="zh-CN" altLang="en-US" sz="36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价值挖掘</a:t>
            </a:r>
            <a:endParaRPr kumimoji="1" lang="zh-CN" altLang="en-US" sz="36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52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1897" y="2683824"/>
            <a:ext cx="1064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冠德提供资金支持、提供试错场所、业务知识传递、产品迭代做深环境营造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1897" y="3560619"/>
            <a:ext cx="877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油机联动、软硬件一体化、车牌自动支付等积累较多技术和经验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1896" y="4437414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团队历经近一年的业务熏陶，高职业素养，作风硬朗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39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禀赋条件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317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65639" y="65555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挑战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21899" y="3705100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软硬件一体，多设备，多服务，长流程集成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1899" y="1384681"/>
            <a:ext cx="6117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加油行业创新的应用，业内没有参考的案例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21899" y="2153741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商业环境存在不确定性，变化快</a:t>
            </a:r>
            <a:r>
              <a:rPr kumimoji="1" lang="zh-CN" altLang="en-US" sz="24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，窗口期短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38943" y="2922801"/>
            <a:ext cx="6050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系统架构进一步复杂，新兴技术学习成本高</a:t>
            </a:r>
            <a:endParaRPr kumimoji="1" lang="en-US" altLang="zh-CN" sz="2400" dirty="0" smtClean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21899" y="5204648"/>
            <a:ext cx="826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产品和技术团暂未到达互联网公司所需迭代技能和管理水平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21899" y="4370120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业务</a:t>
            </a:r>
            <a:r>
              <a:rPr kumimoji="1" lang="zh-CN" altLang="en-US" sz="2400" dirty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要求高扩展性并快速、高质量交付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721899" y="5869668"/>
            <a:ext cx="630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缺乏产品传递及营运支持能力，尚无相关沉淀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" name="直线连接符 3"/>
          <p:cNvCxnSpPr/>
          <p:nvPr/>
        </p:nvCxnSpPr>
        <p:spPr>
          <a:xfrm>
            <a:off x="1231887" y="2781836"/>
            <a:ext cx="8267942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>
            <a:off x="1057320" y="5020614"/>
            <a:ext cx="8267942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80226" y="1832701"/>
            <a:ext cx="100271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2017-12</a:t>
            </a:r>
            <a:r>
              <a:rPr kumimoji="1" lang="zh-CN" altLang="en-US" sz="4800" dirty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48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sz="4800" dirty="0" smtClean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完成新平台产品发布陆陆畅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SAAS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1.0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版，满足冠德能源科技业务扩张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0226" y="4025511"/>
            <a:ext cx="114809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2018-03</a:t>
            </a:r>
            <a:r>
              <a:rPr kumimoji="1" lang="zh-CN" altLang="en-US" sz="48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kumimoji="1" lang="en-US" altLang="zh-CN" dirty="0" smtClean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完成面向</a:t>
            </a:r>
            <a:r>
              <a:rPr kumimoji="1" lang="en-US" altLang="zh-CN" sz="2400" dirty="0" err="1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toB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2400" dirty="0" err="1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toC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SAAS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2.0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版，比较完善的客户关系管理及营销管理支持 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65639" y="655555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2558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3070632" y="999457"/>
            <a:ext cx="8822029" cy="2271777"/>
          </a:xfrm>
          <a:prstGeom prst="roundRect">
            <a:avLst>
              <a:gd name="adj" fmla="val 11611"/>
            </a:avLst>
          </a:prstGeom>
          <a:noFill/>
          <a:ln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6567152" y="1278239"/>
            <a:ext cx="2091743" cy="75234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基础架构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平台研发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567153" y="2299952"/>
            <a:ext cx="2091743" cy="75234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产品化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功能开发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404799" y="2299952"/>
            <a:ext cx="2091743" cy="75234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冠德项目开发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74583" y="2299952"/>
            <a:ext cx="2091743" cy="75234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技术预研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67152" y="3805877"/>
            <a:ext cx="2091743" cy="865031"/>
          </a:xfrm>
          <a:prstGeom prst="round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产品化、平台化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385479" y="3805877"/>
            <a:ext cx="2091743" cy="86503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冠德项目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74583" y="3805877"/>
            <a:ext cx="2091743" cy="86503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产品规划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847502" y="5573613"/>
            <a:ext cx="2091743" cy="86503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冠德市场部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359720" y="5600055"/>
            <a:ext cx="2091743" cy="86503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各油站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65639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版块划分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096389" y="3520687"/>
            <a:ext cx="8822029" cy="1411921"/>
          </a:xfrm>
          <a:prstGeom prst="roundRect">
            <a:avLst>
              <a:gd name="adj" fmla="val 11611"/>
            </a:avLst>
          </a:prstGeom>
          <a:noFill/>
          <a:ln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070630" y="5299825"/>
            <a:ext cx="8822029" cy="1411921"/>
          </a:xfrm>
          <a:prstGeom prst="roundRect">
            <a:avLst>
              <a:gd name="adj" fmla="val 11611"/>
            </a:avLst>
          </a:prstGeom>
          <a:noFill/>
          <a:ln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75763" y="203058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</a:t>
            </a:r>
            <a:endParaRPr kumimoji="1" lang="zh-CN" altLang="en-US" sz="40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5762" y="404198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</a:t>
            </a:r>
            <a:endParaRPr kumimoji="1" lang="zh-CN" altLang="en-US" sz="4000" b="1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761" y="575720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营运</a:t>
            </a:r>
            <a:endParaRPr kumimoji="1" lang="zh-CN" altLang="en-US" sz="40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右箭头 20"/>
          <p:cNvSpPr/>
          <p:nvPr/>
        </p:nvSpPr>
        <p:spPr>
          <a:xfrm>
            <a:off x="2304973" y="2143575"/>
            <a:ext cx="547037" cy="481895"/>
          </a:xfrm>
          <a:prstGeom prst="rightArrow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2304972" y="4189013"/>
            <a:ext cx="547037" cy="481895"/>
          </a:xfrm>
          <a:prstGeom prst="rightArrow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2256237" y="5870195"/>
            <a:ext cx="547037" cy="481895"/>
          </a:xfrm>
          <a:prstGeom prst="rightArrow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18964" y="1828800"/>
            <a:ext cx="2559710" cy="4765183"/>
          </a:xfrm>
          <a:prstGeom prst="roundRect">
            <a:avLst>
              <a:gd name="adj" fmla="val 6620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6423054" y="1117220"/>
            <a:ext cx="2559710" cy="3998996"/>
          </a:xfrm>
          <a:prstGeom prst="roundRect">
            <a:avLst>
              <a:gd name="adj" fmla="val 6620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9233062" y="1981199"/>
            <a:ext cx="2559710" cy="4765183"/>
          </a:xfrm>
          <a:prstGeom prst="roundRect">
            <a:avLst>
              <a:gd name="adj" fmla="val 6620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6567151" y="5547830"/>
            <a:ext cx="2091743" cy="865031"/>
          </a:xfrm>
          <a:prstGeom prst="roundRect">
            <a:avLst/>
          </a:prstGeom>
          <a:solidFill>
            <a:srgbClr val="FF9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营运标准化输出</a:t>
            </a:r>
            <a:endParaRPr kumimoji="1" lang="zh-CN" altLang="en-US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135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3763" y="655555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产品平台框架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793174" y="2256312"/>
            <a:ext cx="3586348" cy="1401288"/>
          </a:xfrm>
          <a:prstGeom prst="roundRect">
            <a:avLst/>
          </a:prstGeom>
          <a:solidFill>
            <a:srgbClr val="FFD8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会员管理</a:t>
            </a:r>
            <a:endParaRPr kumimoji="1" lang="en-US" altLang="zh-CN" sz="32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数字化、社交化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969535" y="2256312"/>
            <a:ext cx="3586348" cy="1401288"/>
          </a:xfrm>
          <a:prstGeom prst="roundRect">
            <a:avLst/>
          </a:prstGeom>
          <a:solidFill>
            <a:srgbClr val="FFD8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线上线下营销支持</a:t>
            </a:r>
            <a:endParaRPr kumimoji="1" lang="en-US" altLang="zh-CN" sz="32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智能化、个性化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793174" y="4096048"/>
            <a:ext cx="3586348" cy="1401288"/>
          </a:xfrm>
          <a:prstGeom prst="roundRect">
            <a:avLst/>
          </a:prstGeom>
          <a:solidFill>
            <a:srgbClr val="FFD8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线下支付</a:t>
            </a:r>
            <a:endParaRPr kumimoji="1" lang="en-US" altLang="zh-CN" sz="32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便捷化，场景化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69535" y="4096048"/>
            <a:ext cx="3586348" cy="1401288"/>
          </a:xfrm>
          <a:prstGeom prst="roundRect">
            <a:avLst/>
          </a:prstGeom>
          <a:solidFill>
            <a:srgbClr val="FFD8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32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营运管理支持</a:t>
            </a:r>
            <a:endParaRPr kumimoji="1" lang="en-US" altLang="zh-CN" sz="32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智能化、社会化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51033" y="3014692"/>
            <a:ext cx="1627040" cy="1627040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  <a:endParaRPr kumimoji="1" lang="zh-CN" altLang="en-US" sz="280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435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386" y="898476"/>
            <a:ext cx="6794500" cy="5765800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473336" y="1276297"/>
            <a:ext cx="0" cy="5569347"/>
          </a:xfrm>
          <a:prstGeom prst="line">
            <a:avLst/>
          </a:prstGeom>
          <a:ln w="38100">
            <a:solidFill>
              <a:srgbClr val="FFD8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91978" y="444843"/>
            <a:ext cx="4980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年度历程回顾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323166" y="6128953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5184" y="608021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2016-11-12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94561" y="608021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塘吓加油站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857516" y="6080211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粤美特加油站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23166" y="5314778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5184" y="526603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2017-12-31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94561" y="526603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威程加油站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23166" y="4403119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45184" y="435437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2016-03-12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22603" y="436911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小湘加油站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785558" y="43691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三通加油站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323166" y="3511367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45184" y="346262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2017-05-20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22603" y="3441671"/>
            <a:ext cx="137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石溪加油站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323166" y="2539286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45184" y="249054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2017-08-20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88939" y="24656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凯平加油站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316478" y="1644260"/>
            <a:ext cx="271848" cy="271848"/>
          </a:xfrm>
          <a:prstGeom prst="ellipse">
            <a:avLst/>
          </a:prstGeom>
          <a:solidFill>
            <a:srgbClr val="FFD800"/>
          </a:solidFill>
          <a:ln>
            <a:solidFill>
              <a:srgbClr val="FFD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738496" y="157888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2017-10-01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22603" y="1574734"/>
            <a:ext cx="254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冠德能源科技油站集群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三角形 29"/>
          <p:cNvSpPr/>
          <p:nvPr/>
        </p:nvSpPr>
        <p:spPr>
          <a:xfrm rot="5400000">
            <a:off x="164303" y="1624506"/>
            <a:ext cx="304348" cy="336395"/>
          </a:xfrm>
          <a:prstGeom prst="triangle">
            <a:avLst/>
          </a:prstGeom>
          <a:solidFill>
            <a:srgbClr val="FFD8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5864062" y="66764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油站</a:t>
            </a:r>
            <a:r>
              <a:rPr kumimoji="1" lang="zh-CN" altLang="en-US" sz="240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开业支持</a:t>
            </a:r>
            <a:endParaRPr kumimoji="1" lang="zh-CN" altLang="en-US" sz="240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81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39" y="655555"/>
            <a:ext cx="5178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产品平台核心功能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客户关系管理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09026" y="3123504"/>
            <a:ext cx="1603170" cy="1460665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CRM</a:t>
            </a:r>
            <a:endParaRPr kumimoji="1" lang="zh-CN" altLang="en-US" sz="2800" b="1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563136" y="1660541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基本属性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73648" y="3157993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动态属性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50830" y="4584169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行为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2302364" y="5457012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生命周期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3113758" y="1126223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社会属性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011317" y="3789740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车辆管理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010611" y="5748823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成长管理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812196" y="1220498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社交关系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509870" y="5106212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虚拟财富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47708" y="2372520"/>
            <a:ext cx="41857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多维度描绘客户的画像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动态高时性更新客户的数据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各个维度进行关联及组合应用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989714" y="2217084"/>
            <a:ext cx="1110055" cy="1011383"/>
          </a:xfrm>
          <a:prstGeom prst="ellipse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地理位置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69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39" y="655555"/>
            <a:ext cx="3926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产品平台核心功能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13755" y="5763904"/>
            <a:ext cx="2582041" cy="748146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前台第三方支付收单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365946" y="4570020"/>
            <a:ext cx="2582041" cy="748146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公众号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小程序支付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（人工确认核销）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457414" y="3394272"/>
            <a:ext cx="2582041" cy="748146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公众号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小程序支付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（系统自动核销）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22844" y="2218524"/>
            <a:ext cx="2582041" cy="748146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基于车牌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主动发起支付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141377" y="1042776"/>
            <a:ext cx="2582041" cy="748146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基于车牌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自动支付支付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7" name="肘形连接符 16"/>
          <p:cNvCxnSpPr>
            <a:stCxn id="6" idx="3"/>
            <a:endCxn id="7" idx="2"/>
          </p:cNvCxnSpPr>
          <p:nvPr/>
        </p:nvCxnSpPr>
        <p:spPr>
          <a:xfrm flipV="1">
            <a:off x="2795796" y="5318166"/>
            <a:ext cx="861171" cy="819811"/>
          </a:xfrm>
          <a:prstGeom prst="bentConnector2">
            <a:avLst/>
          </a:prstGeom>
          <a:ln w="3810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7" idx="3"/>
            <a:endCxn id="8" idx="2"/>
          </p:cNvCxnSpPr>
          <p:nvPr/>
        </p:nvCxnSpPr>
        <p:spPr>
          <a:xfrm flipV="1">
            <a:off x="4947987" y="4142418"/>
            <a:ext cx="800448" cy="801675"/>
          </a:xfrm>
          <a:prstGeom prst="bentConnector2">
            <a:avLst/>
          </a:prstGeom>
          <a:ln w="3810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8" idx="3"/>
            <a:endCxn id="9" idx="2"/>
          </p:cNvCxnSpPr>
          <p:nvPr/>
        </p:nvCxnSpPr>
        <p:spPr>
          <a:xfrm flipV="1">
            <a:off x="7039455" y="2966670"/>
            <a:ext cx="674410" cy="801675"/>
          </a:xfrm>
          <a:prstGeom prst="bentConnector2">
            <a:avLst/>
          </a:prstGeom>
          <a:ln w="3810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9" idx="3"/>
            <a:endCxn id="10" idx="2"/>
          </p:cNvCxnSpPr>
          <p:nvPr/>
        </p:nvCxnSpPr>
        <p:spPr>
          <a:xfrm flipV="1">
            <a:off x="9004885" y="1790922"/>
            <a:ext cx="427513" cy="801675"/>
          </a:xfrm>
          <a:prstGeom prst="bentConnector2">
            <a:avLst/>
          </a:prstGeom>
          <a:ln w="3810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086817" y="5680372"/>
            <a:ext cx="7519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提不同级别整合的支付支持功能，提供多通道支付，构建灵活多变，因人而异的支付场景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706885" y="1787731"/>
            <a:ext cx="1561094" cy="539964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扫码打印发票</a:t>
            </a:r>
            <a:endParaRPr kumimoji="1" lang="en-US" altLang="zh-CN" sz="14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14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（含增值税）</a:t>
            </a:r>
            <a:endParaRPr kumimoji="1" lang="zh-CN" altLang="en-US" sz="14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06885" y="2594511"/>
            <a:ext cx="1561094" cy="539964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9973514" y="3888711"/>
            <a:ext cx="1374147" cy="539964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预付</a:t>
            </a:r>
            <a:endParaRPr kumimoji="1" lang="zh-CN" altLang="en-US" sz="14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973514" y="4818631"/>
            <a:ext cx="1374147" cy="539964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余额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9621496" y="3486852"/>
            <a:ext cx="2078182" cy="2277052"/>
          </a:xfrm>
          <a:prstGeom prst="roundRect">
            <a:avLst/>
          </a:prstGeom>
          <a:noFill/>
          <a:ln w="28575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465684" y="1386733"/>
            <a:ext cx="2078182" cy="2888384"/>
          </a:xfrm>
          <a:prstGeom prst="roundRect">
            <a:avLst/>
          </a:prstGeom>
          <a:noFill/>
          <a:ln w="28575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706885" y="3498363"/>
            <a:ext cx="1561094" cy="539964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商品售销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9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/>
          <p:nvPr/>
        </p:nvSpPr>
        <p:spPr>
          <a:xfrm>
            <a:off x="5617028" y="2113808"/>
            <a:ext cx="6460177" cy="2162422"/>
          </a:xfrm>
          <a:prstGeom prst="roundRect">
            <a:avLst>
              <a:gd name="adj" fmla="val 10077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39" y="655555"/>
            <a:ext cx="6277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产品平台核心功能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大数据人工智能应用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15572" y="4755823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按角色业务</a:t>
            </a:r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统计报表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207954" y="3441865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管理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数据看板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825668" y="3441865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油站经营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商业智能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主题分析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5771247" y="2366901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驾驶舱仪表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实时监测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（可视化）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7336811" y="2366901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智能化辅助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决策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902375" y="2366901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依策略自动执行营销活动及结果</a:t>
            </a:r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实时反馈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902375" y="5264730"/>
            <a:ext cx="1403958" cy="1159823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基于机器学习决策模型进化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0467939" y="2366901"/>
            <a:ext cx="1403958" cy="1668730"/>
          </a:xfrm>
          <a:prstGeom prst="roundRect">
            <a:avLst>
              <a:gd name="adj" fmla="val 4496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基于用户行为实时互动及客户信息自动完善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" name="直线箭头连接符 2"/>
          <p:cNvCxnSpPr>
            <a:stCxn id="25" idx="2"/>
            <a:endCxn id="27" idx="0"/>
          </p:cNvCxnSpPr>
          <p:nvPr/>
        </p:nvCxnSpPr>
        <p:spPr>
          <a:xfrm>
            <a:off x="8038790" y="4035631"/>
            <a:ext cx="1565564" cy="1229099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26" idx="2"/>
            <a:endCxn id="27" idx="0"/>
          </p:cNvCxnSpPr>
          <p:nvPr/>
        </p:nvCxnSpPr>
        <p:spPr>
          <a:xfrm>
            <a:off x="9604354" y="4035631"/>
            <a:ext cx="0" cy="1229099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29" idx="2"/>
            <a:endCxn id="27" idx="0"/>
          </p:cNvCxnSpPr>
          <p:nvPr/>
        </p:nvCxnSpPr>
        <p:spPr>
          <a:xfrm flipH="1">
            <a:off x="9604354" y="4035631"/>
            <a:ext cx="1565564" cy="1229099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1999537" y="3110396"/>
            <a:ext cx="3349003" cy="2162422"/>
          </a:xfrm>
          <a:prstGeom prst="roundRect">
            <a:avLst>
              <a:gd name="adj" fmla="val 10077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7532" y="4523076"/>
            <a:ext cx="1662465" cy="2162422"/>
          </a:xfrm>
          <a:prstGeom prst="roundRect">
            <a:avLst>
              <a:gd name="adj" fmla="val 10077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521915" y="15556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自动驾驶</a:t>
            </a:r>
            <a:endParaRPr kumimoji="1"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057914" y="26354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辅助驾驶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56740" y="403563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人工驾驶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50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/>
        </p:nvSpPr>
        <p:spPr>
          <a:xfrm>
            <a:off x="1555668" y="1301939"/>
            <a:ext cx="3146961" cy="702449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39" y="655555"/>
            <a:ext cx="5772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平台核心功能</a:t>
            </a:r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线上线下营销推广功能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244696" y="2874131"/>
            <a:ext cx="1603169" cy="657187"/>
          </a:xfrm>
          <a:prstGeom prst="roundRect">
            <a:avLst>
              <a:gd name="adj" fmla="val 12223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线下地推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154649" y="2869784"/>
            <a:ext cx="1603169" cy="657187"/>
          </a:xfrm>
          <a:prstGeom prst="roundRect">
            <a:avLst>
              <a:gd name="adj" fmla="val 12223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线上传播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推广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508946" y="2857908"/>
            <a:ext cx="1603169" cy="657187"/>
          </a:xfrm>
          <a:prstGeom prst="roundRect">
            <a:avLst>
              <a:gd name="adj" fmla="val 12223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线下商品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促销支持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0024328" y="2857909"/>
            <a:ext cx="1603169" cy="657187"/>
          </a:xfrm>
          <a:prstGeom prst="roundRect">
            <a:avLst>
              <a:gd name="adj" fmla="val 12223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线上商品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精准推荐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757818" y="1230515"/>
            <a:ext cx="1603169" cy="773873"/>
          </a:xfrm>
          <a:prstGeom prst="roundRect">
            <a:avLst>
              <a:gd name="adj" fmla="val 12223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社交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线箭头连接符 8"/>
          <p:cNvCxnSpPr>
            <a:stCxn id="34" idx="2"/>
            <a:endCxn id="28" idx="0"/>
          </p:cNvCxnSpPr>
          <p:nvPr/>
        </p:nvCxnSpPr>
        <p:spPr>
          <a:xfrm flipH="1">
            <a:off x="7956234" y="2004388"/>
            <a:ext cx="1603169" cy="865396"/>
          </a:xfrm>
          <a:prstGeom prst="straightConnector1">
            <a:avLst/>
          </a:prstGeom>
          <a:ln w="5715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34" idx="2"/>
            <a:endCxn id="33" idx="0"/>
          </p:cNvCxnSpPr>
          <p:nvPr/>
        </p:nvCxnSpPr>
        <p:spPr>
          <a:xfrm>
            <a:off x="9559403" y="2004388"/>
            <a:ext cx="1266510" cy="853521"/>
          </a:xfrm>
          <a:prstGeom prst="straightConnector1">
            <a:avLst/>
          </a:prstGeom>
          <a:ln w="5715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188083" y="1470146"/>
            <a:ext cx="1288918" cy="4233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数据支撑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704572" y="1454191"/>
            <a:ext cx="1322748" cy="42331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绩效统计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4933961" y="4019232"/>
            <a:ext cx="2220685" cy="722518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数据实时跟踪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反馈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0" name="直线箭头连接符 59"/>
          <p:cNvCxnSpPr>
            <a:stCxn id="28" idx="2"/>
            <a:endCxn id="39" idx="0"/>
          </p:cNvCxnSpPr>
          <p:nvPr/>
        </p:nvCxnSpPr>
        <p:spPr>
          <a:xfrm flipH="1">
            <a:off x="6044304" y="3526971"/>
            <a:ext cx="1911930" cy="492261"/>
          </a:xfrm>
          <a:prstGeom prst="straightConnector1">
            <a:avLst/>
          </a:prstGeom>
          <a:ln w="5715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/>
          <p:cNvCxnSpPr>
            <a:stCxn id="30" idx="2"/>
            <a:endCxn id="39" idx="0"/>
          </p:cNvCxnSpPr>
          <p:nvPr/>
        </p:nvCxnSpPr>
        <p:spPr>
          <a:xfrm>
            <a:off x="4310531" y="3515095"/>
            <a:ext cx="1733773" cy="504137"/>
          </a:xfrm>
          <a:prstGeom prst="straightConnector1">
            <a:avLst/>
          </a:prstGeom>
          <a:ln w="5715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>
            <a:stCxn id="2" idx="0"/>
            <a:endCxn id="40" idx="2"/>
          </p:cNvCxnSpPr>
          <p:nvPr/>
        </p:nvCxnSpPr>
        <p:spPr>
          <a:xfrm flipV="1">
            <a:off x="2046281" y="2004388"/>
            <a:ext cx="1082868" cy="869743"/>
          </a:xfrm>
          <a:prstGeom prst="straightConnector1">
            <a:avLst/>
          </a:prstGeom>
          <a:ln w="5715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30" idx="0"/>
            <a:endCxn id="40" idx="2"/>
          </p:cNvCxnSpPr>
          <p:nvPr/>
        </p:nvCxnSpPr>
        <p:spPr>
          <a:xfrm flipH="1" flipV="1">
            <a:off x="3129149" y="2004388"/>
            <a:ext cx="1181382" cy="853520"/>
          </a:xfrm>
          <a:prstGeom prst="straightConnector1">
            <a:avLst/>
          </a:prstGeom>
          <a:ln w="5715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肘形连接符 79"/>
          <p:cNvCxnSpPr>
            <a:stCxn id="2" idx="2"/>
            <a:endCxn id="39" idx="1"/>
          </p:cNvCxnSpPr>
          <p:nvPr/>
        </p:nvCxnSpPr>
        <p:spPr>
          <a:xfrm rot="16200000" flipH="1">
            <a:off x="3065535" y="2512064"/>
            <a:ext cx="849173" cy="2887680"/>
          </a:xfrm>
          <a:prstGeom prst="bentConnector2">
            <a:avLst/>
          </a:prstGeom>
          <a:ln w="5715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/>
          <p:cNvCxnSpPr>
            <a:stCxn id="33" idx="2"/>
            <a:endCxn id="39" idx="3"/>
          </p:cNvCxnSpPr>
          <p:nvPr/>
        </p:nvCxnSpPr>
        <p:spPr>
          <a:xfrm rot="5400000">
            <a:off x="8557583" y="2112160"/>
            <a:ext cx="865395" cy="3671267"/>
          </a:xfrm>
          <a:prstGeom prst="bentConnector2">
            <a:avLst/>
          </a:prstGeom>
          <a:ln w="57150">
            <a:solidFill>
              <a:srgbClr val="FFD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4933960" y="5130141"/>
            <a:ext cx="2220685" cy="582458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自动处理策略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2" name="下箭头 91"/>
          <p:cNvSpPr/>
          <p:nvPr/>
        </p:nvSpPr>
        <p:spPr>
          <a:xfrm>
            <a:off x="5848360" y="4774247"/>
            <a:ext cx="391886" cy="355894"/>
          </a:xfrm>
          <a:prstGeom prst="downArrow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3" name="圆角矩形 132"/>
          <p:cNvSpPr/>
          <p:nvPr/>
        </p:nvSpPr>
        <p:spPr>
          <a:xfrm>
            <a:off x="4978091" y="6171020"/>
            <a:ext cx="2132421" cy="582458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可扩展的业务处理单元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4" name="下箭头 133"/>
          <p:cNvSpPr/>
          <p:nvPr/>
        </p:nvSpPr>
        <p:spPr>
          <a:xfrm>
            <a:off x="5848360" y="5763862"/>
            <a:ext cx="391886" cy="355894"/>
          </a:xfrm>
          <a:prstGeom prst="downArrow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65639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产品形态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64820" y="2190477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统一公众号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小程序入口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64820" y="4510644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定制公众号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小程序入口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62945" y="3116753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SAAS</a:t>
            </a: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136083" y="3116753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油站前置服务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136083" y="1264201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油站硬件设施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2187038" y="3116753"/>
            <a:ext cx="0" cy="1393891"/>
          </a:xfrm>
          <a:prstGeom prst="straightConnector1">
            <a:avLst/>
          </a:prstGeom>
          <a:ln w="38100">
            <a:solidFill>
              <a:srgbClr val="FFD8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endCxn id="8" idx="1"/>
          </p:cNvCxnSpPr>
          <p:nvPr/>
        </p:nvCxnSpPr>
        <p:spPr>
          <a:xfrm>
            <a:off x="3309257" y="2511111"/>
            <a:ext cx="1553688" cy="1068780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7" idx="3"/>
            <a:endCxn id="8" idx="1"/>
          </p:cNvCxnSpPr>
          <p:nvPr/>
        </p:nvCxnSpPr>
        <p:spPr>
          <a:xfrm flipV="1">
            <a:off x="3309257" y="3579891"/>
            <a:ext cx="1553688" cy="1393891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8" idx="3"/>
            <a:endCxn id="9" idx="1"/>
          </p:cNvCxnSpPr>
          <p:nvPr/>
        </p:nvCxnSpPr>
        <p:spPr>
          <a:xfrm>
            <a:off x="7107382" y="3579891"/>
            <a:ext cx="2028701" cy="0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10" idx="2"/>
            <a:endCxn id="9" idx="0"/>
          </p:cNvCxnSpPr>
          <p:nvPr/>
        </p:nvCxnSpPr>
        <p:spPr>
          <a:xfrm>
            <a:off x="10258302" y="2190477"/>
            <a:ext cx="0" cy="926276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4862944" y="5436920"/>
            <a:ext cx="2244437" cy="926276"/>
          </a:xfrm>
          <a:prstGeom prst="roundRect">
            <a:avLst/>
          </a:prstGeom>
          <a:solidFill>
            <a:srgbClr val="FFD8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第三方支付及服务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3" name="直线箭头连接符 22"/>
          <p:cNvCxnSpPr>
            <a:stCxn id="8" idx="2"/>
            <a:endCxn id="22" idx="0"/>
          </p:cNvCxnSpPr>
          <p:nvPr/>
        </p:nvCxnSpPr>
        <p:spPr>
          <a:xfrm flipH="1">
            <a:off x="5985163" y="4043029"/>
            <a:ext cx="1" cy="1393891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9" idx="2"/>
            <a:endCxn id="22" idx="3"/>
          </p:cNvCxnSpPr>
          <p:nvPr/>
        </p:nvCxnSpPr>
        <p:spPr>
          <a:xfrm flipH="1">
            <a:off x="7107381" y="4043029"/>
            <a:ext cx="3150921" cy="1857029"/>
          </a:xfrm>
          <a:prstGeom prst="straightConnector1">
            <a:avLst/>
          </a:prstGeom>
          <a:ln w="38100">
            <a:solidFill>
              <a:srgbClr val="FFD8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93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8305" y="1283728"/>
            <a:ext cx="1083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高频沟通   </a:t>
            </a:r>
            <a:r>
              <a:rPr kumimoji="1" lang="zh-CN" altLang="en-US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欢迎认识冲突，避免情感冲突，团队</a:t>
            </a:r>
            <a:r>
              <a:rPr kumimoji="1" lang="en-US" altLang="zh-CN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30</a:t>
            </a:r>
            <a:r>
              <a:rPr kumimoji="1" lang="zh-CN" altLang="en-US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秒为最大沟通距离，直通客户及终端用户</a:t>
            </a:r>
            <a:endParaRPr kumimoji="1" lang="zh-CN" altLang="en-US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8305" y="205510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目标导向，注重成效</a:t>
            </a:r>
            <a:endParaRPr kumimoji="1" lang="zh-CN" altLang="en-US" sz="32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996" y="2757857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团队融合，共同承担，集众人之智</a:t>
            </a:r>
            <a:endParaRPr kumimoji="1" lang="zh-CN" altLang="en-US" sz="32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8305" y="3482647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加速迭代，加强复盘</a:t>
            </a:r>
            <a:endParaRPr kumimoji="1" lang="zh-CN" altLang="en-US" sz="32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5478" y="4280516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大胆设想，小心求证，快速推进</a:t>
            </a:r>
            <a:endParaRPr kumimoji="1" lang="zh-CN" altLang="en-US" sz="32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238" y="5078385"/>
            <a:ext cx="11375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从群众中来，到群众中去</a:t>
            </a:r>
            <a:r>
              <a:rPr kumimoji="1" lang="zh-CN" altLang="en-US" dirty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需求和理念来自于一线，到一线去感知业务，查看产品运行情况</a:t>
            </a:r>
            <a:endParaRPr kumimoji="1" lang="zh-CN" altLang="en-US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962" y="409334"/>
            <a:ext cx="3441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2017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年规划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65639" y="655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行动准则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0832" y="5936050"/>
            <a:ext cx="931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公司为个人提共大发展平台，学习，学习，再学习</a:t>
            </a:r>
            <a:endParaRPr kumimoji="1" lang="zh-CN" altLang="en-US" sz="32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86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59394" y="3910398"/>
            <a:ext cx="558678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latin typeface="Microsoft YaHei" charset="-122"/>
                <a:ea typeface="Microsoft YaHei" charset="-122"/>
                <a:cs typeface="Microsoft YaHei" charset="-122"/>
              </a:rPr>
              <a:t>脚踏实地  志在千里</a:t>
            </a:r>
            <a:endParaRPr kumimoji="1" lang="zh-CN" altLang="en-US" sz="4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312592" y="5055874"/>
            <a:ext cx="847539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>
                <a:latin typeface="Microsoft YaHei" charset="-122"/>
                <a:ea typeface="Microsoft YaHei" charset="-122"/>
                <a:cs typeface="Microsoft YaHei" charset="-122"/>
              </a:rPr>
              <a:t>结伴同行  挑战自我  实现梦想</a:t>
            </a:r>
            <a:endParaRPr kumimoji="1" lang="zh-CN" altLang="en-US" sz="4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542" y="3938304"/>
            <a:ext cx="5474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脚踏实地  志在千里</a:t>
            </a:r>
            <a:endParaRPr kumimoji="1" lang="zh-CN" altLang="en-US" sz="48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14740" y="5083780"/>
            <a:ext cx="83022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b="1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结伴同行  挑战自我  实现梦想</a:t>
            </a:r>
            <a:endParaRPr kumimoji="1" lang="zh-CN" altLang="en-US" sz="4800" b="1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9" y="0"/>
            <a:ext cx="12134291" cy="350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46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/>
        </p:nvSpPr>
        <p:spPr>
          <a:xfrm>
            <a:off x="691978" y="1129288"/>
            <a:ext cx="9920214" cy="2167704"/>
          </a:xfrm>
          <a:prstGeom prst="roundRect">
            <a:avLst>
              <a:gd name="adj" fmla="val 5973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年历程总结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470051" y="4397300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支付回调</a:t>
            </a:r>
            <a:endParaRPr kumimoji="1" lang="zh-CN" altLang="en-US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030307" y="4407518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</a:t>
            </a:r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后处理逻辑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470051" y="3548938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独立缓存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8228793" y="3526726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MSP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支持多点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030308" y="3548939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静态资源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8228792" y="4347897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统计报表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909790" y="4365054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会员及现金券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号段改进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470050" y="5219599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绑定赠送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30308" y="1253170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POST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395458" y="1253170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GIS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收集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及处理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863642" y="1241334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极光短信及模板消息推送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520475" y="667623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MSP</a:t>
            </a:r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改造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8228792" y="1241333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扫码事件中转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909792" y="3531071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定时服务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09792" y="5202442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扫码事件处理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030308" y="5196151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批量送券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8228792" y="5202160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移动端接口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977987" y="2246098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用户行为数据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395457" y="2246097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图文及消息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缓存加载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909790" y="2241691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Token</a:t>
            </a:r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拆离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228792" y="2241360"/>
            <a:ext cx="2021983" cy="8371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消息异步</a:t>
            </a:r>
            <a:endParaRPr kumimoji="1" lang="en-US" altLang="zh-CN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处理机制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691978" y="3438031"/>
            <a:ext cx="9920214" cy="3271862"/>
          </a:xfrm>
          <a:prstGeom prst="roundRect">
            <a:avLst>
              <a:gd name="adj" fmla="val 5973"/>
            </a:avLst>
          </a:prstGeom>
          <a:noFill/>
          <a:ln w="38100">
            <a:solidFill>
              <a:srgbClr val="FFD8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1030306" y="5954900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四个版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KPOS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498492" y="5980597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员工工作台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5956740" y="5959370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油站</a:t>
            </a:r>
            <a:r>
              <a:rPr kumimoji="1" lang="en-US" altLang="zh-CN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PAD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284466" y="5959369"/>
            <a:ext cx="2021983" cy="655327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语音播报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7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年历程总结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20475" y="66762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功能开发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91676" y="1485022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开业活动支持</a:t>
            </a:r>
            <a:endParaRPr kumimoji="1" lang="en-US" altLang="zh-CN" sz="20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排队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771366" y="1485022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消费赠送策略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627156" y="1485022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地面推广支持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234155" y="1485021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退款服务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91676" y="2793584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劳动竞赛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627156" y="4285820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余额预研版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64809" y="4332998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微信卡券打通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771365" y="2759754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电子发票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627156" y="2793584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违章查询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91676" y="4332998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支付宝</a:t>
            </a:r>
            <a:endParaRPr kumimoji="1" lang="en-US" altLang="zh-CN" sz="2000" dirty="0" smtClean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（公从号及</a:t>
            </a:r>
            <a:r>
              <a:rPr kumimoji="1" lang="en-US" altLang="zh-CN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91676" y="5655069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应急收款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9259913" y="2773522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充值升级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9346305" y="4268085"/>
            <a:ext cx="2318198" cy="946951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企业红包</a:t>
            </a:r>
            <a:endParaRPr kumimoji="1" lang="zh-CN" altLang="en-US" sz="2000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864809" y="5655070"/>
            <a:ext cx="2318198" cy="94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专车省钱付</a:t>
            </a:r>
            <a:endParaRPr kumimoji="1" lang="zh-CN" altLang="en-US" sz="28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627156" y="5636072"/>
            <a:ext cx="2318198" cy="94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自动支付</a:t>
            </a:r>
            <a:endParaRPr kumimoji="1" lang="zh-CN" altLang="en-US" sz="28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346305" y="5636072"/>
            <a:ext cx="2318198" cy="94695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全量车牌</a:t>
            </a:r>
            <a:endParaRPr kumimoji="1" lang="zh-CN" altLang="en-US" sz="2800" b="1" dirty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05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887914" y="2550017"/>
            <a:ext cx="4380963" cy="2588653"/>
          </a:xfrm>
          <a:prstGeom prst="roundRect">
            <a:avLst>
              <a:gd name="adj" fmla="val 7447"/>
            </a:avLst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年历程总结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879108" y="2176530"/>
            <a:ext cx="1998987" cy="791599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优惠策略</a:t>
            </a:r>
            <a:endParaRPr kumimoji="1" lang="zh-CN" altLang="en-US" sz="2400" b="1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00106" y="4488323"/>
            <a:ext cx="1998987" cy="791599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现金券</a:t>
            </a:r>
            <a:endParaRPr kumimoji="1" lang="zh-CN" altLang="en-US" sz="2400" b="1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9766182" y="4488323"/>
            <a:ext cx="1998987" cy="791599"/>
          </a:xfrm>
          <a:prstGeom prst="roundRect">
            <a:avLst/>
          </a:prstGeom>
          <a:solidFill>
            <a:srgbClr val="FFD8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订单支付</a:t>
            </a:r>
            <a:endParaRPr kumimoji="1" lang="zh-CN" altLang="en-US" sz="2400" b="1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>
            <a:stCxn id="14" idx="0"/>
            <a:endCxn id="3" idx="2"/>
          </p:cNvCxnSpPr>
          <p:nvPr/>
        </p:nvCxnSpPr>
        <p:spPr>
          <a:xfrm flipH="1" flipV="1">
            <a:off x="8878602" y="2968129"/>
            <a:ext cx="1887074" cy="1520194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13" idx="3"/>
            <a:endCxn id="14" idx="1"/>
          </p:cNvCxnSpPr>
          <p:nvPr/>
        </p:nvCxnSpPr>
        <p:spPr>
          <a:xfrm>
            <a:off x="8199093" y="4884123"/>
            <a:ext cx="1567089" cy="0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3" idx="2"/>
            <a:endCxn id="13" idx="0"/>
          </p:cNvCxnSpPr>
          <p:nvPr/>
        </p:nvCxnSpPr>
        <p:spPr>
          <a:xfrm flipH="1">
            <a:off x="7199600" y="2968129"/>
            <a:ext cx="1679002" cy="1520194"/>
          </a:xfrm>
          <a:prstGeom prst="straightConnector1">
            <a:avLst/>
          </a:prstGeom>
          <a:ln w="38100">
            <a:solidFill>
              <a:srgbClr val="FFD8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993091" y="3615639"/>
            <a:ext cx="1963437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多渠道接入</a:t>
            </a:r>
            <a:endParaRPr kumimoji="1" lang="zh-CN" altLang="en-US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141833" y="3615638"/>
            <a:ext cx="1959619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点动态扩展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141833" y="2800704"/>
            <a:ext cx="1959619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服务隔离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93091" y="2823637"/>
            <a:ext cx="1963437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r>
              <a:rPr kumimoji="1" lang="zh-CN" altLang="en-US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降级机制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993090" y="4407641"/>
            <a:ext cx="1963437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统一用户多企业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090362" y="4407640"/>
            <a:ext cx="1963437" cy="5198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accent5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统一认证</a:t>
            </a:r>
            <a:endParaRPr kumimoji="1" lang="zh-CN" altLang="en-US" dirty="0">
              <a:solidFill>
                <a:schemeClr val="accent5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520475" y="667623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新平台基础设施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68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6289" y="6575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闪付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984" y="1554894"/>
            <a:ext cx="2838273" cy="50458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3377" y="1901650"/>
            <a:ext cx="2446261" cy="43523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758" y="1901650"/>
            <a:ext cx="2749880" cy="43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4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56289" y="65754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省钱付</a:t>
            </a:r>
            <a:endParaRPr kumimoji="1" lang="zh-CN" altLang="en-US" sz="2400" dirty="0">
              <a:solidFill>
                <a:srgbClr val="FFC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30" y="1588875"/>
            <a:ext cx="2745517" cy="48809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969" y="1588875"/>
            <a:ext cx="2745517" cy="48809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6277" y="1588875"/>
            <a:ext cx="2704757" cy="480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5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672" y="2137893"/>
            <a:ext cx="2531906" cy="45011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603" y="2056566"/>
            <a:ext cx="2582929" cy="4591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6819" y="1983068"/>
            <a:ext cx="2655060" cy="472010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1978" y="444843"/>
            <a:ext cx="4467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❖</a:t>
            </a:r>
            <a:r>
              <a:rPr kumimoji="1" lang="en-US" altLang="zh-CN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2016</a:t>
            </a:r>
            <a:r>
              <a:rPr kumimoji="1" lang="zh-CN" altLang="en-US" sz="40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年历程回顾</a:t>
            </a:r>
            <a:endParaRPr kumimoji="1" lang="zh-CN" altLang="en-US" sz="40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56289" y="657544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D8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国内第一个加油行业应用的小程序</a:t>
            </a:r>
            <a:endParaRPr kumimoji="1" lang="zh-CN" altLang="en-US" sz="2400" dirty="0">
              <a:solidFill>
                <a:srgbClr val="FFD8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503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7903</TotalTime>
  <Words>1577</Words>
  <Application>Microsoft Macintosh PowerPoint</Application>
  <PresentationFormat>宽屏</PresentationFormat>
  <Paragraphs>317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Microsoft YaHei</vt:lpstr>
      <vt:lpstr>宋体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180</cp:revision>
  <cp:lastPrinted>2017-09-21T06:26:07Z</cp:lastPrinted>
  <dcterms:created xsi:type="dcterms:W3CDTF">2017-09-16T02:31:38Z</dcterms:created>
  <dcterms:modified xsi:type="dcterms:W3CDTF">2017-09-22T08:48:14Z</dcterms:modified>
</cp:coreProperties>
</file>